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7" r:id="rId11"/>
    <p:sldId id="26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54"/>
    <p:restoredTop sz="94677"/>
  </p:normalViewPr>
  <p:slideViewPr>
    <p:cSldViewPr snapToGrid="0" snapToObjects="1">
      <p:cViewPr varScale="1">
        <p:scale>
          <a:sx n="134" d="100"/>
          <a:sy n="134" d="100"/>
        </p:scale>
        <p:origin x="-208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7E2FC6-C2A5-564D-9183-37B453A63741}" type="datetimeFigureOut">
              <a:rPr lang="en-US" smtClean="0"/>
              <a:t>5/29/19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3568551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E2FC6-C2A5-564D-9183-37B453A63741}" type="datetimeFigureOut">
              <a:rPr lang="en-US" smtClean="0"/>
              <a:t>5/29/19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3043027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7E2FC6-C2A5-564D-9183-37B453A63741}" type="datetimeFigureOut">
              <a:rPr lang="en-US" smtClean="0"/>
              <a:t>5/29/19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718212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7E2FC6-C2A5-564D-9183-37B453A63741}" type="datetimeFigureOut">
              <a:rPr lang="en-US" smtClean="0"/>
              <a:t>5/29/19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382854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7E2FC6-C2A5-564D-9183-37B453A63741}" type="datetimeFigureOut">
              <a:rPr lang="en-US" smtClean="0"/>
              <a:t>5/29/19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525920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7E2FC6-C2A5-564D-9183-37B453A63741}" type="datetimeFigureOut">
              <a:rPr lang="en-US" smtClean="0"/>
              <a:t>5/29/19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1062571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7E2FC6-C2A5-564D-9183-37B453A63741}" type="datetimeFigureOut">
              <a:rPr lang="en-US" smtClean="0"/>
              <a:t>5/29/19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755671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7E2FC6-C2A5-564D-9183-37B453A63741}" type="datetimeFigureOut">
              <a:rPr lang="en-US" smtClean="0"/>
              <a:t>5/29/19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3161904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7E2FC6-C2A5-564D-9183-37B453A63741}" type="datetimeFigureOut">
              <a:rPr lang="en-US" smtClean="0"/>
              <a:t>5/29/19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2155032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E2FC6-C2A5-564D-9183-37B453A63741}" type="datetimeFigureOut">
              <a:rPr lang="en-US" smtClean="0"/>
              <a:t>5/29/19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3249365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E2FC6-C2A5-564D-9183-37B453A63741}" type="datetimeFigureOut">
              <a:rPr lang="en-US" smtClean="0"/>
              <a:t>5/29/19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C9C5C-00E3-1F47-BE2C-A43198519858}" type="slidenum">
              <a:rPr lang="en-US" smtClean="0"/>
              <a:t>‹#›</a:t>
            </a:fld>
            <a:endParaRPr lang="en-US"/>
          </a:p>
        </p:txBody>
      </p:sp>
    </p:spTree>
    <p:extLst>
      <p:ext uri="{BB962C8B-B14F-4D97-AF65-F5344CB8AC3E}">
        <p14:creationId xmlns:p14="http://schemas.microsoft.com/office/powerpoint/2010/main" val="9139100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7E2FC6-C2A5-564D-9183-37B453A63741}" type="datetimeFigureOut">
              <a:rPr lang="en-US" smtClean="0"/>
              <a:t>5/29/19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C9C5C-00E3-1F47-BE2C-A43198519858}" type="slidenum">
              <a:rPr lang="en-US" smtClean="0"/>
              <a:t>‹#›</a:t>
            </a:fld>
            <a:endParaRPr lang="en-US"/>
          </a:p>
        </p:txBody>
      </p:sp>
    </p:spTree>
    <p:extLst>
      <p:ext uri="{BB962C8B-B14F-4D97-AF65-F5344CB8AC3E}">
        <p14:creationId xmlns:p14="http://schemas.microsoft.com/office/powerpoint/2010/main" val="699965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78457"/>
            <a:ext cx="7772400" cy="1838593"/>
          </a:xfrm>
        </p:spPr>
        <p:txBody>
          <a:bodyPr/>
          <a:lstStyle/>
          <a:p>
            <a:r>
              <a:rPr lang="en-US" dirty="0"/>
              <a:t>Changes to Support for Postdocs in SOEST</a:t>
            </a:r>
          </a:p>
        </p:txBody>
      </p:sp>
      <p:sp>
        <p:nvSpPr>
          <p:cNvPr id="3" name="Subtitle 2"/>
          <p:cNvSpPr>
            <a:spLocks noGrp="1"/>
          </p:cNvSpPr>
          <p:nvPr>
            <p:ph type="subTitle" idx="1"/>
          </p:nvPr>
        </p:nvSpPr>
        <p:spPr>
          <a:xfrm>
            <a:off x="1004679" y="3392867"/>
            <a:ext cx="7137012" cy="2473571"/>
          </a:xfrm>
        </p:spPr>
        <p:txBody>
          <a:bodyPr>
            <a:normAutofit fontScale="85000" lnSpcReduction="20000"/>
          </a:bodyPr>
          <a:lstStyle/>
          <a:p>
            <a:r>
              <a:rPr lang="en-US" dirty="0">
                <a:solidFill>
                  <a:schemeClr val="tx1"/>
                </a:solidFill>
              </a:rPr>
              <a:t>Proposed to be implemented for proposals or supplements submitted on or after July 1, </a:t>
            </a:r>
            <a:r>
              <a:rPr lang="en-US" dirty="0" smtClean="0">
                <a:solidFill>
                  <a:schemeClr val="tx1"/>
                </a:solidFill>
              </a:rPr>
              <a:t>2019</a:t>
            </a:r>
          </a:p>
          <a:p>
            <a:endParaRPr lang="en-US" dirty="0" smtClean="0">
              <a:solidFill>
                <a:schemeClr val="tx1"/>
              </a:solidFill>
            </a:endParaRPr>
          </a:p>
          <a:p>
            <a:r>
              <a:rPr lang="en-US" dirty="0" smtClean="0">
                <a:solidFill>
                  <a:schemeClr val="tx1"/>
                </a:solidFill>
              </a:rPr>
              <a:t>Presented for discussion </a:t>
            </a:r>
          </a:p>
          <a:p>
            <a:r>
              <a:rPr lang="en-US" dirty="0">
                <a:solidFill>
                  <a:schemeClr val="tx1"/>
                </a:solidFill>
              </a:rPr>
              <a:t>o</a:t>
            </a:r>
            <a:r>
              <a:rPr lang="en-US" dirty="0" smtClean="0">
                <a:solidFill>
                  <a:schemeClr val="tx1"/>
                </a:solidFill>
              </a:rPr>
              <a:t>n 5/22/19 by Sandy Shor and Chris Sabine</a:t>
            </a:r>
          </a:p>
          <a:p>
            <a:r>
              <a:rPr lang="en-US" dirty="0" smtClean="0">
                <a:solidFill>
                  <a:schemeClr val="tx1"/>
                </a:solidFill>
              </a:rPr>
              <a:t>and the HR team from RCUH</a:t>
            </a:r>
            <a:endParaRPr lang="en-US" dirty="0">
              <a:solidFill>
                <a:schemeClr val="tx1"/>
              </a:solidFill>
            </a:endParaRPr>
          </a:p>
        </p:txBody>
      </p:sp>
    </p:spTree>
    <p:extLst>
      <p:ext uri="{BB962C8B-B14F-4D97-AF65-F5344CB8AC3E}">
        <p14:creationId xmlns:p14="http://schemas.microsoft.com/office/powerpoint/2010/main" val="2143638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SOEST postdocs	</a:t>
            </a:r>
          </a:p>
        </p:txBody>
      </p:sp>
      <p:sp>
        <p:nvSpPr>
          <p:cNvPr id="3" name="Content Placeholder 2"/>
          <p:cNvSpPr>
            <a:spLocks noGrp="1"/>
          </p:cNvSpPr>
          <p:nvPr>
            <p:ph idx="1"/>
          </p:nvPr>
        </p:nvSpPr>
        <p:spPr/>
        <p:txBody>
          <a:bodyPr/>
          <a:lstStyle/>
          <a:p>
            <a:r>
              <a:rPr lang="en-US" dirty="0"/>
              <a:t>About 75 postdocs in </a:t>
            </a:r>
            <a:r>
              <a:rPr lang="en-US" dirty="0" smtClean="0"/>
              <a:t>SOEST</a:t>
            </a:r>
            <a:endParaRPr lang="en-US" dirty="0"/>
          </a:p>
          <a:p>
            <a:pPr lvl="1"/>
            <a:r>
              <a:rPr lang="en-US" dirty="0"/>
              <a:t>10 are employees of </a:t>
            </a:r>
            <a:r>
              <a:rPr lang="en-US" dirty="0" smtClean="0"/>
              <a:t>RCUH.</a:t>
            </a:r>
            <a:endParaRPr lang="en-US" dirty="0"/>
          </a:p>
          <a:p>
            <a:pPr lvl="1"/>
            <a:r>
              <a:rPr lang="en-US" dirty="0"/>
              <a:t>65 are on fellowships or </a:t>
            </a:r>
            <a:r>
              <a:rPr lang="en-US" dirty="0" smtClean="0"/>
              <a:t>traineeships.</a:t>
            </a:r>
            <a:endParaRPr lang="en-US" dirty="0"/>
          </a:p>
          <a:p>
            <a:pPr lvl="2"/>
            <a:r>
              <a:rPr lang="en-US" dirty="0"/>
              <a:t>Fellows are not recognized as employees or students by the UH system, and as such they have limited access to facilities and other </a:t>
            </a:r>
            <a:r>
              <a:rPr lang="en-US" dirty="0" smtClean="0"/>
              <a:t>restrictions.</a:t>
            </a:r>
            <a:endParaRPr lang="en-US" dirty="0"/>
          </a:p>
          <a:p>
            <a:pPr lvl="2"/>
            <a:r>
              <a:rPr lang="en-US" dirty="0"/>
              <a:t>They do not receive a paycheck from UH, and no taxes are withheld, though their stipend is </a:t>
            </a:r>
            <a:r>
              <a:rPr lang="en-US" dirty="0" smtClean="0"/>
              <a:t>taxable.</a:t>
            </a:r>
            <a:endParaRPr lang="en-US" dirty="0"/>
          </a:p>
          <a:p>
            <a:pPr lvl="2"/>
            <a:r>
              <a:rPr lang="en-US" dirty="0"/>
              <a:t>They must obtain their own health </a:t>
            </a:r>
            <a:r>
              <a:rPr lang="en-US" dirty="0" smtClean="0"/>
              <a:t>insurance.</a:t>
            </a:r>
            <a:endParaRPr lang="en-US" dirty="0"/>
          </a:p>
          <a:p>
            <a:pPr lvl="2"/>
            <a:r>
              <a:rPr lang="en-US" dirty="0"/>
              <a:t>Those on visas have additional </a:t>
            </a:r>
            <a:r>
              <a:rPr lang="en-US" dirty="0" smtClean="0"/>
              <a:t>requirements.</a:t>
            </a:r>
            <a:endParaRPr lang="en-US" dirty="0"/>
          </a:p>
        </p:txBody>
      </p:sp>
    </p:spTree>
    <p:extLst>
      <p:ext uri="{BB962C8B-B14F-4D97-AF65-F5344CB8AC3E}">
        <p14:creationId xmlns:p14="http://schemas.microsoft.com/office/powerpoint/2010/main" val="3750841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postdoc policy in SOEST</a:t>
            </a:r>
          </a:p>
        </p:txBody>
      </p:sp>
      <p:sp>
        <p:nvSpPr>
          <p:cNvPr id="3" name="Content Placeholder 2"/>
          <p:cNvSpPr>
            <a:spLocks noGrp="1"/>
          </p:cNvSpPr>
          <p:nvPr>
            <p:ph idx="1"/>
          </p:nvPr>
        </p:nvSpPr>
        <p:spPr/>
        <p:txBody>
          <a:bodyPr>
            <a:normAutofit fontScale="85000" lnSpcReduction="20000"/>
          </a:bodyPr>
          <a:lstStyle/>
          <a:p>
            <a:r>
              <a:rPr lang="en-US" dirty="0"/>
              <a:t>The only special requirements currently imposed by the School are that the minimum payment for postdoctoral fellowships may not be lower than $55,000 per year, and $60,000 is strongly recommended.</a:t>
            </a:r>
          </a:p>
          <a:p>
            <a:r>
              <a:rPr lang="en-US" dirty="0"/>
              <a:t>The School strongly recommends that an additional $5,000 per year be provided to assist in acquiring health insurance, which is a federal requirement under “</a:t>
            </a:r>
            <a:r>
              <a:rPr lang="en-US" dirty="0" err="1"/>
              <a:t>Obamacare</a:t>
            </a:r>
            <a:r>
              <a:rPr lang="en-US" dirty="0"/>
              <a:t>.”</a:t>
            </a:r>
          </a:p>
          <a:p>
            <a:r>
              <a:rPr lang="en-US" dirty="0"/>
              <a:t>UH System has a maximum support level for postdoctoral fellowships of $</a:t>
            </a:r>
            <a:r>
              <a:rPr lang="en-US" dirty="0" smtClean="0"/>
              <a:t>89,000 </a:t>
            </a:r>
            <a:r>
              <a:rPr lang="en-US" dirty="0"/>
              <a:t>without a special waiver from VPRI </a:t>
            </a:r>
            <a:r>
              <a:rPr lang="en-US" dirty="0" err="1"/>
              <a:t>Vassilis</a:t>
            </a:r>
            <a:r>
              <a:rPr lang="en-US" dirty="0"/>
              <a:t> </a:t>
            </a:r>
            <a:r>
              <a:rPr lang="en-US" dirty="0" err="1"/>
              <a:t>Syrmos</a:t>
            </a:r>
            <a:r>
              <a:rPr lang="en-US" dirty="0"/>
              <a:t>.</a:t>
            </a:r>
          </a:p>
        </p:txBody>
      </p:sp>
    </p:spTree>
    <p:extLst>
      <p:ext uri="{BB962C8B-B14F-4D97-AF65-F5344CB8AC3E}">
        <p14:creationId xmlns:p14="http://schemas.microsoft.com/office/powerpoint/2010/main" val="2562798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postdoc policy in SOEST</a:t>
            </a:r>
          </a:p>
        </p:txBody>
      </p:sp>
      <p:sp>
        <p:nvSpPr>
          <p:cNvPr id="3" name="Content Placeholder 2"/>
          <p:cNvSpPr>
            <a:spLocks noGrp="1"/>
          </p:cNvSpPr>
          <p:nvPr>
            <p:ph idx="1"/>
          </p:nvPr>
        </p:nvSpPr>
        <p:spPr/>
        <p:txBody>
          <a:bodyPr>
            <a:normAutofit fontScale="92500" lnSpcReduction="10000"/>
          </a:bodyPr>
          <a:lstStyle/>
          <a:p>
            <a:r>
              <a:rPr lang="en-US" dirty="0"/>
              <a:t>There are specific requirements imposed by some federal sponsors regarding support and mentorship for postdocs.</a:t>
            </a:r>
          </a:p>
          <a:p>
            <a:r>
              <a:rPr lang="en-US" dirty="0"/>
              <a:t>In general, fellowships are excluded from indirect costs, and no fringe benefits are provided by either UH or RCUH for </a:t>
            </a:r>
            <a:r>
              <a:rPr lang="en-US" dirty="0" smtClean="0"/>
              <a:t>postdoctoral fellows </a:t>
            </a:r>
            <a:r>
              <a:rPr lang="en-US" dirty="0"/>
              <a:t>included in a research budget.</a:t>
            </a:r>
          </a:p>
          <a:p>
            <a:r>
              <a:rPr lang="en-US" dirty="0"/>
              <a:t>Many people believe that one must be on a fellowship, and not employed, to be allowed entry on a J-1 visa, but this is not correct.</a:t>
            </a:r>
          </a:p>
        </p:txBody>
      </p:sp>
    </p:spTree>
    <p:extLst>
      <p:ext uri="{BB962C8B-B14F-4D97-AF65-F5344CB8AC3E}">
        <p14:creationId xmlns:p14="http://schemas.microsoft.com/office/powerpoint/2010/main" val="1067275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postdoc policy in SOEST</a:t>
            </a:r>
          </a:p>
        </p:txBody>
      </p:sp>
      <p:sp>
        <p:nvSpPr>
          <p:cNvPr id="3" name="Content Placeholder 2"/>
          <p:cNvSpPr>
            <a:spLocks noGrp="1"/>
          </p:cNvSpPr>
          <p:nvPr>
            <p:ph idx="1"/>
          </p:nvPr>
        </p:nvSpPr>
        <p:spPr/>
        <p:txBody>
          <a:bodyPr/>
          <a:lstStyle/>
          <a:p>
            <a:r>
              <a:rPr lang="en-US" dirty="0"/>
              <a:t>Since they are not employees, there are questions about the degree to which postdocs are covered under various types of insurance or self-insurance by the State and the University.</a:t>
            </a:r>
          </a:p>
          <a:p>
            <a:pPr lvl="1"/>
            <a:r>
              <a:rPr lang="en-US" dirty="0"/>
              <a:t>UH Office of General Counsel has advised that postdocs </a:t>
            </a:r>
            <a:r>
              <a:rPr lang="en-US" u="sng" dirty="0"/>
              <a:t>are</a:t>
            </a:r>
            <a:r>
              <a:rPr lang="en-US" dirty="0"/>
              <a:t> covered under the UH insurance policy for Workers Compensation, addressing the issue of injury in the workplace.</a:t>
            </a:r>
          </a:p>
          <a:p>
            <a:pPr marL="457200" lvl="1" indent="0">
              <a:buNone/>
            </a:pPr>
            <a:endParaRPr lang="en-US" dirty="0"/>
          </a:p>
        </p:txBody>
      </p:sp>
    </p:spTree>
    <p:extLst>
      <p:ext uri="{BB962C8B-B14F-4D97-AF65-F5344CB8AC3E}">
        <p14:creationId xmlns:p14="http://schemas.microsoft.com/office/powerpoint/2010/main" val="4269812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Changes</a:t>
            </a:r>
          </a:p>
        </p:txBody>
      </p:sp>
      <p:sp>
        <p:nvSpPr>
          <p:cNvPr id="3" name="Content Placeholder 2"/>
          <p:cNvSpPr>
            <a:spLocks noGrp="1"/>
          </p:cNvSpPr>
          <p:nvPr>
            <p:ph idx="1"/>
          </p:nvPr>
        </p:nvSpPr>
        <p:spPr/>
        <p:txBody>
          <a:bodyPr>
            <a:normAutofit lnSpcReduction="10000"/>
          </a:bodyPr>
          <a:lstStyle/>
          <a:p>
            <a:r>
              <a:rPr lang="en-US" dirty="0"/>
              <a:t>Dean Taylor has recommended to the SOEST Executive Committee that effective with proposals submitted on or after July 1, 2019, that all new postdoctoral staff will be brought onboard as employees, and not on fellowships.</a:t>
            </a:r>
          </a:p>
          <a:p>
            <a:pPr lvl="1"/>
            <a:r>
              <a:rPr lang="en-US" dirty="0"/>
              <a:t>Exception will be made only for federal agency fellowships (NSF, NIH, NASA) that provide prestigious recognition, and are paid directly to the postdoc by the federal agency.</a:t>
            </a:r>
          </a:p>
        </p:txBody>
      </p:sp>
    </p:spTree>
    <p:extLst>
      <p:ext uri="{BB962C8B-B14F-4D97-AF65-F5344CB8AC3E}">
        <p14:creationId xmlns:p14="http://schemas.microsoft.com/office/powerpoint/2010/main" val="951056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RCUH  Postdoctoral Employment</a:t>
            </a:r>
          </a:p>
        </p:txBody>
      </p:sp>
      <p:sp>
        <p:nvSpPr>
          <p:cNvPr id="3" name="Content Placeholder 2"/>
          <p:cNvSpPr>
            <a:spLocks noGrp="1"/>
          </p:cNvSpPr>
          <p:nvPr>
            <p:ph idx="1"/>
          </p:nvPr>
        </p:nvSpPr>
        <p:spPr/>
        <p:txBody>
          <a:bodyPr>
            <a:normAutofit fontScale="85000" lnSpcReduction="10000"/>
          </a:bodyPr>
          <a:lstStyle/>
          <a:p>
            <a:r>
              <a:rPr lang="en-US" dirty="0"/>
              <a:t>RCUH Director of HR Nelson Sakamoto and his staff are here to address questions you may have about the new program.</a:t>
            </a:r>
          </a:p>
          <a:p>
            <a:r>
              <a:rPr lang="en-US" dirty="0"/>
              <a:t>The change does not automatically impact anyone </a:t>
            </a:r>
            <a:r>
              <a:rPr lang="en-US" dirty="0" smtClean="0"/>
              <a:t>already </a:t>
            </a:r>
            <a:r>
              <a:rPr lang="en-US" dirty="0"/>
              <a:t>here, or </a:t>
            </a:r>
            <a:r>
              <a:rPr lang="en-US" dirty="0" smtClean="0"/>
              <a:t>future postdocs who come to work on proposals submitted </a:t>
            </a:r>
            <a:r>
              <a:rPr lang="en-US" dirty="0"/>
              <a:t>on or before July 1, 2019.</a:t>
            </a:r>
          </a:p>
          <a:p>
            <a:r>
              <a:rPr lang="en-US" dirty="0"/>
              <a:t>All current fellows may </a:t>
            </a:r>
            <a:r>
              <a:rPr lang="en-US" dirty="0" smtClean="0"/>
              <a:t>continue their fellowships if they wish, up to a maximum duration of 3 years. </a:t>
            </a:r>
          </a:p>
          <a:p>
            <a:r>
              <a:rPr lang="en-US" dirty="0"/>
              <a:t>I</a:t>
            </a:r>
            <a:r>
              <a:rPr lang="en-US" dirty="0" smtClean="0"/>
              <a:t>f </a:t>
            </a:r>
            <a:r>
              <a:rPr lang="en-US" dirty="0"/>
              <a:t>they prefer to change status and funds are </a:t>
            </a:r>
            <a:r>
              <a:rPr lang="en-US" dirty="0" smtClean="0"/>
              <a:t>available to convert them to employee status, </a:t>
            </a:r>
            <a:r>
              <a:rPr lang="en-US" dirty="0"/>
              <a:t>RCUH will work with the PI to implement the change.</a:t>
            </a:r>
          </a:p>
          <a:p>
            <a:pPr marL="0" indent="0">
              <a:buNone/>
            </a:pPr>
            <a:endParaRPr lang="en-US" dirty="0"/>
          </a:p>
        </p:txBody>
      </p:sp>
    </p:spTree>
    <p:extLst>
      <p:ext uri="{BB962C8B-B14F-4D97-AF65-F5344CB8AC3E}">
        <p14:creationId xmlns:p14="http://schemas.microsoft.com/office/powerpoint/2010/main" val="2023824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RCUH  Postdoctoral Employment</a:t>
            </a:r>
          </a:p>
        </p:txBody>
      </p:sp>
      <p:sp>
        <p:nvSpPr>
          <p:cNvPr id="3" name="Content Placeholder 2"/>
          <p:cNvSpPr>
            <a:spLocks noGrp="1"/>
          </p:cNvSpPr>
          <p:nvPr>
            <p:ph idx="1"/>
          </p:nvPr>
        </p:nvSpPr>
        <p:spPr/>
        <p:txBody>
          <a:bodyPr>
            <a:normAutofit fontScale="85000" lnSpcReduction="20000"/>
          </a:bodyPr>
          <a:lstStyle/>
          <a:p>
            <a:r>
              <a:rPr lang="en-US" dirty="0"/>
              <a:t>RCUH will discuss and review the J-1 request with PI after selection is made, preferably for an initial period of 3 years if funding is available.  </a:t>
            </a:r>
          </a:p>
          <a:p>
            <a:r>
              <a:rPr lang="en-US" dirty="0"/>
              <a:t>J-1 forms and supporting documentation will be submitted to RCUH 6-8 weeks prior to the requested effective date of the J-1 status.</a:t>
            </a:r>
          </a:p>
          <a:p>
            <a:r>
              <a:rPr lang="en-US" dirty="0"/>
              <a:t>RCUH will issue DS-2019, J-1 packet and mail to </a:t>
            </a:r>
            <a:r>
              <a:rPr lang="en-US" dirty="0" smtClean="0"/>
              <a:t>the Exchange Visitor (EV) </a:t>
            </a:r>
            <a:r>
              <a:rPr lang="en-US" dirty="0"/>
              <a:t>abroad.</a:t>
            </a:r>
          </a:p>
          <a:p>
            <a:r>
              <a:rPr lang="en-US" dirty="0"/>
              <a:t>EV will apply/obtain J-1 visa at U.S. Embassy/Consular.</a:t>
            </a:r>
          </a:p>
          <a:p>
            <a:r>
              <a:rPr lang="en-US" dirty="0"/>
              <a:t>Upon EV arrival to Hawai‘i, RCUH will assist EV to complete the EHS online hiring documents, Form I-9, direct deposit, enroll benefits, tax forms, etc.</a:t>
            </a:r>
          </a:p>
        </p:txBody>
      </p:sp>
    </p:spTree>
    <p:extLst>
      <p:ext uri="{BB962C8B-B14F-4D97-AF65-F5344CB8AC3E}">
        <p14:creationId xmlns:p14="http://schemas.microsoft.com/office/powerpoint/2010/main" val="3673780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RCUH  Postdoctoral Employment</a:t>
            </a:r>
          </a:p>
        </p:txBody>
      </p:sp>
      <p:sp>
        <p:nvSpPr>
          <p:cNvPr id="3" name="Content Placeholder 2"/>
          <p:cNvSpPr>
            <a:spLocks noGrp="1"/>
          </p:cNvSpPr>
          <p:nvPr>
            <p:ph idx="1"/>
          </p:nvPr>
        </p:nvSpPr>
        <p:spPr/>
        <p:txBody>
          <a:bodyPr>
            <a:normAutofit fontScale="47500" lnSpcReduction="20000"/>
          </a:bodyPr>
          <a:lstStyle/>
          <a:p>
            <a:r>
              <a:rPr lang="en-US" sz="4400" dirty="0"/>
              <a:t>Medical/Dental benefits offer to EV which includes:</a:t>
            </a:r>
          </a:p>
          <a:p>
            <a:pPr lvl="1"/>
            <a:r>
              <a:rPr lang="en-US" sz="3300" dirty="0"/>
              <a:t>7 Medical Plans (5 HMSA Plans and 2 Kaiser Plans): Employee pays 40% of the premium costs and pre-tax.  See examples below:</a:t>
            </a:r>
          </a:p>
          <a:p>
            <a:pPr lvl="2"/>
            <a:r>
              <a:rPr lang="en-US" sz="2900" dirty="0"/>
              <a:t>HMSA Comprehensive Medical Plan Basic </a:t>
            </a:r>
          </a:p>
          <a:p>
            <a:pPr lvl="3"/>
            <a:r>
              <a:rPr lang="en-US" sz="2900" dirty="0"/>
              <a:t>$171.70/month (single plan)</a:t>
            </a:r>
          </a:p>
          <a:p>
            <a:pPr lvl="3"/>
            <a:r>
              <a:rPr lang="en-US" sz="2900" dirty="0"/>
              <a:t>$343.36/month (2-Party Plan)</a:t>
            </a:r>
          </a:p>
          <a:p>
            <a:pPr lvl="3"/>
            <a:r>
              <a:rPr lang="en-US" sz="2900" dirty="0"/>
              <a:t>$593.50/month (3+Family Plan)</a:t>
            </a:r>
          </a:p>
          <a:p>
            <a:pPr lvl="2"/>
            <a:r>
              <a:rPr lang="en-US" sz="2900" dirty="0"/>
              <a:t>HMSA Comprehensive Provider Plan, $778.28/month (family plan)</a:t>
            </a:r>
          </a:p>
          <a:p>
            <a:pPr lvl="3"/>
            <a:r>
              <a:rPr lang="en-US" sz="2900" dirty="0"/>
              <a:t>$225.12/month (single plan)</a:t>
            </a:r>
          </a:p>
          <a:p>
            <a:pPr lvl="3"/>
            <a:r>
              <a:rPr lang="en-US" sz="2900" dirty="0"/>
              <a:t>$450.18/month (2-Party Plan)</a:t>
            </a:r>
          </a:p>
          <a:p>
            <a:pPr lvl="3"/>
            <a:r>
              <a:rPr lang="en-US" sz="2900" dirty="0"/>
              <a:t>$778.28/month (3+Family Plan)</a:t>
            </a:r>
          </a:p>
          <a:p>
            <a:pPr lvl="1"/>
            <a:r>
              <a:rPr lang="en-US" sz="3300" dirty="0"/>
              <a:t>Dental Plan (optional): Hawai‘i Dental Service Plan </a:t>
            </a:r>
          </a:p>
          <a:p>
            <a:r>
              <a:rPr lang="en-US" sz="4400" dirty="0"/>
              <a:t>EV has to purchase evacuation and repatriation insurance from other companies.</a:t>
            </a:r>
          </a:p>
          <a:p>
            <a:r>
              <a:rPr lang="en-US" sz="4400" dirty="0"/>
              <a:t>Flexible Spending Plan </a:t>
            </a:r>
          </a:p>
          <a:p>
            <a:pPr lvl="1"/>
            <a:r>
              <a:rPr lang="en-US" sz="3300" dirty="0"/>
              <a:t>Medical Expenses Reimbursement</a:t>
            </a:r>
          </a:p>
          <a:p>
            <a:pPr lvl="1"/>
            <a:r>
              <a:rPr lang="en-US" sz="3300" dirty="0"/>
              <a:t>Dependent Care Reimbursement</a:t>
            </a:r>
          </a:p>
          <a:p>
            <a:r>
              <a:rPr lang="en-US" sz="4400" dirty="0"/>
              <a:t>Pre-tax Transportation Benefit</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443751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B27065-8B03-2C43-9FB2-42B4979C0401}"/>
              </a:ext>
            </a:extLst>
          </p:cNvPr>
          <p:cNvSpPr>
            <a:spLocks noGrp="1"/>
          </p:cNvSpPr>
          <p:nvPr>
            <p:ph type="title"/>
          </p:nvPr>
        </p:nvSpPr>
        <p:spPr/>
        <p:txBody>
          <a:bodyPr/>
          <a:lstStyle/>
          <a:p>
            <a:r>
              <a:rPr lang="en-US" dirty="0"/>
              <a:t>RCUH  Postdoctoral Employment</a:t>
            </a:r>
          </a:p>
        </p:txBody>
      </p:sp>
      <p:sp>
        <p:nvSpPr>
          <p:cNvPr id="3" name="Content Placeholder 2">
            <a:extLst>
              <a:ext uri="{FF2B5EF4-FFF2-40B4-BE49-F238E27FC236}">
                <a16:creationId xmlns="" xmlns:a16="http://schemas.microsoft.com/office/drawing/2014/main" id="{4D2C4BDD-BB09-0D49-A74F-DCAC1CA890FF}"/>
              </a:ext>
            </a:extLst>
          </p:cNvPr>
          <p:cNvSpPr>
            <a:spLocks noGrp="1"/>
          </p:cNvSpPr>
          <p:nvPr>
            <p:ph idx="1"/>
          </p:nvPr>
        </p:nvSpPr>
        <p:spPr>
          <a:xfrm>
            <a:off x="457200" y="1630428"/>
            <a:ext cx="8229600" cy="4525963"/>
          </a:xfrm>
        </p:spPr>
        <p:txBody>
          <a:bodyPr>
            <a:normAutofit fontScale="32500" lnSpcReduction="20000"/>
          </a:bodyPr>
          <a:lstStyle/>
          <a:p>
            <a:r>
              <a:rPr lang="en-US" sz="6500" dirty="0"/>
              <a:t>Other “benefits” include:</a:t>
            </a:r>
          </a:p>
          <a:p>
            <a:pPr lvl="1"/>
            <a:r>
              <a:rPr lang="en-US" sz="6200" dirty="0"/>
              <a:t>Tax </a:t>
            </a:r>
          </a:p>
          <a:p>
            <a:pPr lvl="2"/>
            <a:r>
              <a:rPr lang="en-US" sz="4300" dirty="0"/>
              <a:t>FICA tax is exempt for the first 2 calendar years</a:t>
            </a:r>
          </a:p>
          <a:p>
            <a:pPr lvl="2"/>
            <a:r>
              <a:rPr lang="en-US" sz="4300" dirty="0"/>
              <a:t>Federal Tax: may get exemption based on the tax treaty between U.S. and home country (For example:  Countries like United Kingdom, France, Germany, Japan, China, Netherlands, India, etc. do get tax treaty exemptions)</a:t>
            </a:r>
          </a:p>
          <a:p>
            <a:pPr lvl="2"/>
            <a:r>
              <a:rPr lang="en-US" sz="4300" dirty="0"/>
              <a:t>Subject to Hawai‘i State Tax and will withhold from pay check</a:t>
            </a:r>
          </a:p>
          <a:p>
            <a:pPr lvl="2"/>
            <a:r>
              <a:rPr lang="en-US" sz="4300" dirty="0"/>
              <a:t>W-2</a:t>
            </a:r>
          </a:p>
          <a:p>
            <a:pPr lvl="1"/>
            <a:r>
              <a:rPr lang="en-US" sz="6200" dirty="0"/>
              <a:t>Annual Performance Evaluations by Supervisors and PI.</a:t>
            </a:r>
          </a:p>
          <a:p>
            <a:pPr lvl="1"/>
            <a:r>
              <a:rPr lang="en-US" sz="6200" dirty="0"/>
              <a:t>Vacation and Sick Leave</a:t>
            </a:r>
          </a:p>
          <a:p>
            <a:pPr lvl="2"/>
            <a:r>
              <a:rPr lang="en-US" sz="4300" dirty="0"/>
              <a:t>EV will earn and accrue 14 hours per month (based on 100%FTE, 40 hours/week) respectively.</a:t>
            </a:r>
          </a:p>
          <a:p>
            <a:pPr lvl="1"/>
            <a:r>
              <a:rPr lang="en-US" sz="6200" dirty="0"/>
              <a:t>Group Life Insurance</a:t>
            </a:r>
          </a:p>
          <a:p>
            <a:pPr lvl="1"/>
            <a:r>
              <a:rPr lang="en-US" sz="6200" dirty="0"/>
              <a:t>Group Retirement Annuities (GRA)</a:t>
            </a:r>
          </a:p>
          <a:p>
            <a:pPr lvl="2"/>
            <a:r>
              <a:rPr lang="en-US" sz="4300" dirty="0"/>
              <a:t>Your project will contribute 10% of your earned base salary (fully employer-paid) to your GRA each period through TIAA after 1 year AND 1,000 hours of service.  This is a non-contributory.  </a:t>
            </a:r>
          </a:p>
          <a:p>
            <a:pPr lvl="1"/>
            <a:r>
              <a:rPr lang="en-US" sz="6200" dirty="0"/>
              <a:t>UH/RCUH Faulty/Staff ID Card</a:t>
            </a:r>
          </a:p>
          <a:p>
            <a:pPr lvl="1"/>
            <a:r>
              <a:rPr lang="en-US" sz="6200" dirty="0"/>
              <a:t>Verification of Employment</a:t>
            </a:r>
          </a:p>
        </p:txBody>
      </p:sp>
    </p:spTree>
    <p:extLst>
      <p:ext uri="{BB962C8B-B14F-4D97-AF65-F5344CB8AC3E}">
        <p14:creationId xmlns:p14="http://schemas.microsoft.com/office/powerpoint/2010/main" val="2579565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RCUH  Postdoctoral Employment</a:t>
            </a:r>
          </a:p>
        </p:txBody>
      </p:sp>
      <p:sp>
        <p:nvSpPr>
          <p:cNvPr id="3" name="Content Placeholder 2"/>
          <p:cNvSpPr>
            <a:spLocks noGrp="1"/>
          </p:cNvSpPr>
          <p:nvPr>
            <p:ph idx="1"/>
          </p:nvPr>
        </p:nvSpPr>
        <p:spPr/>
        <p:txBody>
          <a:bodyPr>
            <a:normAutofit fontScale="85000" lnSpcReduction="20000"/>
          </a:bodyPr>
          <a:lstStyle/>
          <a:p>
            <a:r>
              <a:rPr lang="en-US" dirty="0"/>
              <a:t>The increased cost of moving to employment status is to be included in </a:t>
            </a:r>
            <a:r>
              <a:rPr lang="en-US" dirty="0" smtClean="0"/>
              <a:t>all new research proposals, </a:t>
            </a:r>
            <a:r>
              <a:rPr lang="en-US" dirty="0"/>
              <a:t>and is for fringe benefits (typically 15-30%) and indirect costs (</a:t>
            </a:r>
            <a:r>
              <a:rPr lang="en-US" dirty="0" smtClean="0"/>
              <a:t>41.5% </a:t>
            </a:r>
            <a:r>
              <a:rPr lang="en-US" dirty="0"/>
              <a:t>of salary plus </a:t>
            </a:r>
            <a:r>
              <a:rPr lang="en-US" dirty="0" smtClean="0"/>
              <a:t>fringe on most federal grants)</a:t>
            </a:r>
            <a:r>
              <a:rPr lang="en-US" dirty="0"/>
              <a:t>.</a:t>
            </a:r>
          </a:p>
          <a:p>
            <a:r>
              <a:rPr lang="en-US" dirty="0"/>
              <a:t>In most cases, this will increase the cost to the project for a $60,000 </a:t>
            </a:r>
            <a:r>
              <a:rPr lang="en-US" dirty="0" smtClean="0"/>
              <a:t>fellowship </a:t>
            </a:r>
            <a:r>
              <a:rPr lang="en-US" dirty="0"/>
              <a:t>to about </a:t>
            </a:r>
            <a:r>
              <a:rPr lang="en-US" dirty="0" smtClean="0"/>
              <a:t>$98,000 </a:t>
            </a:r>
            <a:r>
              <a:rPr lang="en-US" dirty="0"/>
              <a:t>to $</a:t>
            </a:r>
            <a:r>
              <a:rPr lang="en-US" dirty="0" smtClean="0"/>
              <a:t>110,000</a:t>
            </a:r>
            <a:r>
              <a:rPr lang="en-US" dirty="0"/>
              <a:t>, depending on fringe benefits (mostly cost of health insurance, and whether the </a:t>
            </a:r>
            <a:r>
              <a:rPr lang="en-US" dirty="0" smtClean="0"/>
              <a:t>GRA (retirement plan) </a:t>
            </a:r>
            <a:r>
              <a:rPr lang="en-US" dirty="0"/>
              <a:t>has begun. The first year cost is lowest, and increases by 10% when the retirement package starts in Year 2.</a:t>
            </a:r>
          </a:p>
          <a:p>
            <a:r>
              <a:rPr lang="en-US" dirty="0"/>
              <a:t>Your GRA contributions go with you after you terminate your employment with SOEST. </a:t>
            </a:r>
            <a:endParaRPr lang="en-US" strike="sngStrike" dirty="0"/>
          </a:p>
        </p:txBody>
      </p:sp>
    </p:spTree>
    <p:extLst>
      <p:ext uri="{BB962C8B-B14F-4D97-AF65-F5344CB8AC3E}">
        <p14:creationId xmlns:p14="http://schemas.microsoft.com/office/powerpoint/2010/main" val="4254764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233</TotalTime>
  <Words>1136</Words>
  <Application>Microsoft Macintosh PowerPoint</Application>
  <PresentationFormat>On-screen Show (4:3)</PresentationFormat>
  <Paragraphs>76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Changes to Support for Postdocs in SOEST</vt:lpstr>
      <vt:lpstr>Current SOEST postdocs </vt:lpstr>
      <vt:lpstr>Current  postdoc policy in SOEST</vt:lpstr>
      <vt:lpstr>Current  postdoc policy in SOEST</vt:lpstr>
      <vt:lpstr>Current  postdoc policy in SOEST</vt:lpstr>
      <vt:lpstr>Proposed Changes</vt:lpstr>
      <vt:lpstr>RCUH  Postdoctoral Employment</vt:lpstr>
      <vt:lpstr>RCUH  Postdoctoral Employment</vt:lpstr>
      <vt:lpstr>RCUH  Postdoctoral Employment</vt:lpstr>
      <vt:lpstr>RCUH  Postdoctoral Employment</vt:lpstr>
      <vt:lpstr>RCUH  Postdoctoral Employment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Changes to Support for Postdocs in SOEST</dc:title>
  <dc:creator>Alexander Shor</dc:creator>
  <cp:lastModifiedBy>Alexander Shor</cp:lastModifiedBy>
  <cp:revision>64</cp:revision>
  <dcterms:created xsi:type="dcterms:W3CDTF">2019-05-21T01:42:40Z</dcterms:created>
  <dcterms:modified xsi:type="dcterms:W3CDTF">2019-05-30T01:43:43Z</dcterms:modified>
</cp:coreProperties>
</file>