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57" r:id="rId4"/>
    <p:sldId id="256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58B01-5A99-4042-844F-E15C24AEC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574008-57AA-4EE7-96DF-AE16C3D3ED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56629-BB6D-4A05-AA7F-411A72E22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53F-1637-46B1-B492-F812C0BE2E2B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BAC37-7C3C-499D-950D-22C70C860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D61721-CDC0-433E-8AF6-E2EE8F6ED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EB4B-07C6-4984-BCBB-1FEB716CA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4A695-A053-4682-9D61-5E6D6940E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915F30-ADCC-47FD-9655-3BFB22844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4E04E-005E-409A-97B8-AFE2C22E1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53F-1637-46B1-B492-F812C0BE2E2B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1656D-1798-4F8B-93FA-0E6706B0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3F052-1468-4911-9BA8-ACD8103AD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EB4B-07C6-4984-BCBB-1FEB716CA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067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D3D1FE-2443-4855-AABB-93F41256A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F63845-A546-478D-98E2-8C285EE04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70449-3FC3-4294-A387-0E66450C3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53F-1637-46B1-B492-F812C0BE2E2B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F87C1-3E0F-4256-B83A-C0E69E637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6FFDC-8644-460E-9444-5F1723148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EB4B-07C6-4984-BCBB-1FEB716CA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633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C4941-D999-469A-97AE-D0FB41912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867CA-8B08-4A61-9722-02B1AF143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E3132-98F9-4FC0-AABE-22E828387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53F-1637-46B1-B492-F812C0BE2E2B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3E103-B774-460B-9EA4-BF8B269D1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747D8-51C6-429A-995B-9E8F88980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EB4B-07C6-4984-BCBB-1FEB716CA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22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DF3D2-C878-4812-B40E-73E0436F4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D09F2-4BD2-45C1-9C49-4E1F47376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D6A54-D1DE-4A15-BD87-694707A29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53F-1637-46B1-B492-F812C0BE2E2B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E7387-F899-4176-B27F-8720FF50E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BE7A9-2D8D-4C75-8121-8F78F114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EB4B-07C6-4984-BCBB-1FEB716CA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05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64B92-9AD5-4C83-9D9B-49409082D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45495-83C9-42C3-843A-105E0BDDF1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396C04-56E6-49AE-B793-8570B1DEB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D52B40-B12D-4981-B209-108F3799B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53F-1637-46B1-B492-F812C0BE2E2B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FF7E21-7A21-469D-9124-022469E94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315D1-F83F-4E84-A196-80903A425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EB4B-07C6-4984-BCBB-1FEB716CA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2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2BCE6-D5D4-40C2-A0D8-B55F4FFA2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3F923-27C9-4676-A8D9-5A3053C4B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37BDE8-3490-41F0-BA14-158F1C2ED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475C96-808C-4588-BC60-1666FED69C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84CD7E-3361-4328-837B-638A41FB7C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9C53E1-4103-4B7D-A88A-E1976B9E1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53F-1637-46B1-B492-F812C0BE2E2B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03A86F-60BB-4B7B-B489-6D4ADF68A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93F565-C083-402C-A4A1-F056231F6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EB4B-07C6-4984-BCBB-1FEB716CA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224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73D7-D77A-43B5-9D99-27A96CC6E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B4A87F-5CC5-4B2C-ADF0-0F3949C1F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53F-1637-46B1-B492-F812C0BE2E2B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373C6C-8F05-4313-B391-659A9B8D0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BE4894-410B-41BC-8EDA-1C4A5608D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EB4B-07C6-4984-BCBB-1FEB716CA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665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79A0CF-9E2B-4A22-A2D7-DEFB3E7BA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53F-1637-46B1-B492-F812C0BE2E2B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A6DAE9-BCCA-4C55-9C6C-29115B601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A10A17-0158-447F-841C-177731017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EB4B-07C6-4984-BCBB-1FEB716CA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33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FD1DA-3531-48B6-AB07-2D2BA6053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B7EC0-2535-4CFE-846C-9B6A50351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1A34AD-3201-462D-8FEE-8B683C9F06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EE2A2F-58C6-47E0-B1D2-8E266627B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53F-1637-46B1-B492-F812C0BE2E2B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01C826-CBB0-4EEB-9320-6418A561E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89FEA7-285E-4FB0-A012-0BC769B8D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EB4B-07C6-4984-BCBB-1FEB716CA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063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81885-9E6E-42B4-A09F-90C70115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01F459-2695-4A5A-9581-5C5D15A829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818916-F5A3-439B-81CD-53A0EC7552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A01309-1465-404F-80AE-98C3DA32D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53F-1637-46B1-B492-F812C0BE2E2B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64C082-4D7F-47A8-B299-55DEE18DA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4E45A-8D36-434A-AD5F-44D6C4A44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EB4B-07C6-4984-BCBB-1FEB716CA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51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4B3053-1A6C-4F98-8239-9C2F99D01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8AFA9-1D63-468A-A020-DFAA5AEAB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1A669-9C99-4BEB-B55D-FEFE2490CF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4153F-1637-46B1-B492-F812C0BE2E2B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C5928-B83B-435C-B14F-9139548C69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9124C-D30B-48BA-9C50-4B01B5193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6EB4B-07C6-4984-BCBB-1FEB716CA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134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graph newtonian bingham stress vs strain">
            <a:extLst>
              <a:ext uri="{FF2B5EF4-FFF2-40B4-BE49-F238E27FC236}">
                <a16:creationId xmlns:a16="http://schemas.microsoft.com/office/drawing/2014/main" id="{A854AFCE-10EA-40E0-9E24-B5AB6894A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507" y="127076"/>
            <a:ext cx="7408869" cy="637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473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F4B282-166A-4854-A7B9-74E3BA98C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62" y="127581"/>
            <a:ext cx="11411475" cy="673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2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7A4C5F-4F30-48C1-93A5-AAF988B06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" y="427943"/>
            <a:ext cx="6210593" cy="46665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D42265-B9A9-4B05-BFC8-6A567BC6CB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939" y="5217591"/>
            <a:ext cx="4173089" cy="11342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BF48E6D-8561-42CC-BFD4-00132AFAC7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684" y="756557"/>
            <a:ext cx="5865598" cy="5334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68DBCB-4A9D-499E-914D-37FFE146B27D}"/>
              </a:ext>
            </a:extLst>
          </p:cNvPr>
          <p:cNvSpPr txBox="1"/>
          <p:nvPr/>
        </p:nvSpPr>
        <p:spPr>
          <a:xfrm>
            <a:off x="9903279" y="6245679"/>
            <a:ext cx="2142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From </a:t>
            </a:r>
            <a:r>
              <a:rPr lang="en-US" sz="1200" i="1" dirty="0" err="1"/>
              <a:t>Spera</a:t>
            </a:r>
            <a:r>
              <a:rPr lang="en-US" sz="1200" i="1" dirty="0"/>
              <a:t> (2000)</a:t>
            </a:r>
          </a:p>
        </p:txBody>
      </p:sp>
    </p:spTree>
    <p:extLst>
      <p:ext uri="{BB962C8B-B14F-4D97-AF65-F5344CB8AC3E}">
        <p14:creationId xmlns:p14="http://schemas.microsoft.com/office/powerpoint/2010/main" val="2521549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0A117A-083F-4A50-83FD-D8F0D4AD2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Isothermal Flow Laws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DAF384-844B-4D97-B056-A219528AC7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09" y="2009095"/>
            <a:ext cx="6607376" cy="39181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EBAE167-9D5F-42C1-A8D8-1DCABF36895B}"/>
                  </a:ext>
                </a:extLst>
              </p:cNvPr>
              <p:cNvSpPr txBox="1"/>
              <p:nvPr/>
            </p:nvSpPr>
            <p:spPr>
              <a:xfrm>
                <a:off x="7445829" y="2188029"/>
                <a:ext cx="4046762" cy="3519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Inertial Slumping Regime</a:t>
                </a:r>
              </a:p>
              <a:p>
                <a:pPr algn="ctr"/>
                <a:r>
                  <a:rPr lang="en-US" sz="1400" dirty="0"/>
                  <a:t>Assumes Newtonian rheology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𝑣𝑠</m:t>
                          </m:r>
                        </m:sub>
                      </m:sSub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400" b="0" i="1" smtClean="0">
                                      <a:latin typeface="Cambria Math" panose="02040503050406030204" pitchFamily="18" charset="0"/>
                                    </a:rPr>
                                    <m:t>Δρ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𝑠𝑖𝑛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400" b="0" i="1" smtClean="0">
                                      <a:latin typeface="Cambria Math" panose="02040503050406030204" pitchFamily="18" charset="0"/>
                                    </a:rPr>
                                    <m:t>β</m:t>
                                  </m:r>
                                  <m:sSup>
                                    <m:sSupPr>
                                      <m:ctrlPr>
                                        <a:rPr lang="el-GR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p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1400" b="0" i="1" smtClean="0">
                                      <a:latin typeface="Cambria Math" panose="02040503050406030204" pitchFamily="18" charset="0"/>
                                    </a:rPr>
                                    <m:t>η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1400" dirty="0"/>
              </a:p>
              <a:p>
                <a:pPr algn="ctr"/>
                <a:endParaRPr lang="en-US" sz="1400" dirty="0"/>
              </a:p>
              <a:p>
                <a:pPr algn="ctr"/>
                <a:r>
                  <a:rPr lang="en-US" dirty="0"/>
                  <a:t>Sloping </a:t>
                </a:r>
                <a:r>
                  <a:rPr lang="en-US" dirty="0" err="1"/>
                  <a:t>Viscoplastic</a:t>
                </a:r>
                <a:r>
                  <a:rPr lang="en-US" dirty="0"/>
                  <a:t> Regime</a:t>
                </a:r>
              </a:p>
              <a:p>
                <a:pPr algn="ctr"/>
                <a:r>
                  <a:rPr lang="en-US" sz="1400" dirty="0"/>
                  <a:t>Assumes Bingham rheology</a:t>
                </a:r>
              </a:p>
              <a:p>
                <a:pPr algn="ctr"/>
                <a:r>
                  <a:rPr lang="en-US" sz="1400" dirty="0"/>
                  <a:t>(Messy equation)</a:t>
                </a:r>
              </a:p>
              <a:p>
                <a:pPr algn="ctr"/>
                <a:endParaRPr lang="en-US" sz="1400" dirty="0"/>
              </a:p>
              <a:p>
                <a:pPr algn="ctr"/>
                <a:r>
                  <a:rPr lang="en-US" dirty="0"/>
                  <a:t>Yield Strength Limit</a:t>
                </a:r>
              </a:p>
              <a:p>
                <a:pPr algn="ctr"/>
                <a:r>
                  <a:rPr lang="en-US" sz="1400" dirty="0"/>
                  <a:t>Assumes Bingham rheology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𝑞𝑔</m:t>
                          </m:r>
                          <m:r>
                            <m:rPr>
                              <m:sty m:val="p"/>
                            </m:rPr>
                            <a:rPr lang="el-GR" sz="1400" b="0" i="1" smtClean="0">
                              <a:latin typeface="Cambria Math" panose="02040503050406030204" pitchFamily="18" charset="0"/>
                            </a:rPr>
                            <m:t>Δρ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  <m:r>
                            <m:rPr>
                              <m:sty m:val="p"/>
                            </m:rPr>
                            <a:rPr lang="el-GR" sz="1400" b="0" i="1" smtClean="0">
                              <a:latin typeface="Cambria Math" panose="02040503050406030204" pitchFamily="18" charset="0"/>
                            </a:rPr>
                            <m:t>β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400" b="0" i="1" smtClean="0"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dirty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EBAE167-9D5F-42C1-A8D8-1DCABF3689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5829" y="2188029"/>
                <a:ext cx="4046762" cy="3519618"/>
              </a:xfrm>
              <a:prstGeom prst="rect">
                <a:avLst/>
              </a:prstGeom>
              <a:blipFill>
                <a:blip r:embed="rId3"/>
                <a:stretch>
                  <a:fillRect t="-10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797BC4C9-EE2E-435C-973D-FEEB404B887B}"/>
              </a:ext>
            </a:extLst>
          </p:cNvPr>
          <p:cNvSpPr txBox="1"/>
          <p:nvPr/>
        </p:nvSpPr>
        <p:spPr>
          <a:xfrm>
            <a:off x="1134835" y="5927271"/>
            <a:ext cx="3763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Modified from Lyman and Kerr (2006)</a:t>
            </a:r>
          </a:p>
        </p:txBody>
      </p:sp>
    </p:spTree>
    <p:extLst>
      <p:ext uri="{BB962C8B-B14F-4D97-AF65-F5344CB8AC3E}">
        <p14:creationId xmlns:p14="http://schemas.microsoft.com/office/powerpoint/2010/main" val="383667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7C8755-0B70-4BC7-9B69-EFD747B07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145" y="107810"/>
            <a:ext cx="7719710" cy="66311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F6D08A-A502-4F3C-A6A6-D932EE6354D4}"/>
              </a:ext>
            </a:extLst>
          </p:cNvPr>
          <p:cNvSpPr txBox="1"/>
          <p:nvPr/>
        </p:nvSpPr>
        <p:spPr>
          <a:xfrm>
            <a:off x="10058400" y="5361140"/>
            <a:ext cx="1991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From Mueller et al. (2009)</a:t>
            </a:r>
          </a:p>
        </p:txBody>
      </p:sp>
    </p:spTree>
    <p:extLst>
      <p:ext uri="{BB962C8B-B14F-4D97-AF65-F5344CB8AC3E}">
        <p14:creationId xmlns:p14="http://schemas.microsoft.com/office/powerpoint/2010/main" val="262050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3A345D-605C-4749-BC82-23A20206B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557" y="1476374"/>
            <a:ext cx="12227503" cy="41227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C4AA85-B896-4A37-BC11-DBB3C32E4516}"/>
              </a:ext>
            </a:extLst>
          </p:cNvPr>
          <p:cNvSpPr txBox="1"/>
          <p:nvPr/>
        </p:nvSpPr>
        <p:spPr>
          <a:xfrm>
            <a:off x="8855901" y="5837129"/>
            <a:ext cx="2705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From Mueller et al. (2011)</a:t>
            </a:r>
          </a:p>
        </p:txBody>
      </p:sp>
    </p:spTree>
    <p:extLst>
      <p:ext uri="{BB962C8B-B14F-4D97-AF65-F5344CB8AC3E}">
        <p14:creationId xmlns:p14="http://schemas.microsoft.com/office/powerpoint/2010/main" val="1628073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A973651-BF24-4BC9-AB59-71352871F289}"/>
                  </a:ext>
                </a:extLst>
              </p:cNvPr>
              <p:cNvSpPr txBox="1"/>
              <p:nvPr/>
            </p:nvSpPr>
            <p:spPr>
              <a:xfrm>
                <a:off x="7854043" y="1053193"/>
                <a:ext cx="3918857" cy="8174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η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𝑏𝑢𝑙𝑘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b="0" i="1" smtClean="0">
                                          <a:latin typeface="Cambria Math" panose="020405030504060302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b="0" i="1" smtClean="0">
                                          <a:latin typeface="Cambria Math" panose="020405030504060302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b="0" i="1" smtClean="0">
                                              <a:latin typeface="Cambria Math" panose="02040503050406030204" pitchFamily="18" charset="0"/>
                                            </a:rPr>
                                            <m:t>τ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b="0" i="1" smtClean="0">
                                              <a:latin typeface="Cambria Math" panose="02040503050406030204" pitchFamily="18" charset="0"/>
                                            </a:rPr>
                                            <m:t>τ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A973651-BF24-4BC9-AB59-71352871F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4043" y="1053193"/>
                <a:ext cx="3918857" cy="81740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2DA1F0B-33CC-44E9-9494-7DEF95C02CA9}"/>
                  </a:ext>
                </a:extLst>
              </p:cNvPr>
              <p:cNvSpPr txBox="1"/>
              <p:nvPr/>
            </p:nvSpPr>
            <p:spPr>
              <a:xfrm>
                <a:off x="7570495" y="2969964"/>
                <a:ext cx="4621505" cy="459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𝑙𝑖𝑞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𝑒𝑟𝑢𝑝𝑡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𝑐𝑜𝑟𝑒</m:t>
                                      </m:r>
                                    </m:sub>
                                  </m:sSub>
                                </m:e>
                              </m:d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+6500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2.85</m:t>
                          </m:r>
                        </m:sup>
                      </m:sSub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2DA1F0B-33CC-44E9-9494-7DEF95C02C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0495" y="2969964"/>
                <a:ext cx="4621505" cy="4590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1E4B1DF9-E572-4619-A69E-FE2A894395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69801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EE9017-34DE-4E22-9F64-99D90007E35B}"/>
                  </a:ext>
                </a:extLst>
              </p:cNvPr>
              <p:cNvSpPr txBox="1"/>
              <p:nvPr/>
            </p:nvSpPr>
            <p:spPr>
              <a:xfrm>
                <a:off x="7772400" y="3429000"/>
                <a:ext cx="41556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𝑏𝑢𝑙𝑘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𝑔𝑠𝑖𝑛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EE9017-34DE-4E22-9F64-99D90007E3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400" y="3429000"/>
                <a:ext cx="4155621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0D22993-8B0D-4188-AF00-D85BC0F0C796}"/>
              </a:ext>
            </a:extLst>
          </p:cNvPr>
          <p:cNvSpPr txBox="1"/>
          <p:nvPr/>
        </p:nvSpPr>
        <p:spPr>
          <a:xfrm>
            <a:off x="7854043" y="4131129"/>
            <a:ext cx="40739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Plus equations for heat losses and gains, as well as crystallization rate</a:t>
            </a:r>
          </a:p>
          <a:p>
            <a:endParaRPr lang="en-US" dirty="0"/>
          </a:p>
          <a:p>
            <a:r>
              <a:rPr lang="en-US" b="1" dirty="0"/>
              <a:t>Heat losses</a:t>
            </a:r>
            <a:r>
              <a:rPr lang="en-US" dirty="0"/>
              <a:t>: radiation, conduction to channel walls, convection</a:t>
            </a:r>
          </a:p>
          <a:p>
            <a:endParaRPr lang="en-US" dirty="0"/>
          </a:p>
          <a:p>
            <a:r>
              <a:rPr lang="en-US" b="1" dirty="0"/>
              <a:t>Heat gains</a:t>
            </a:r>
            <a:r>
              <a:rPr lang="en-US" dirty="0"/>
              <a:t>: latent heat of crystallization</a:t>
            </a:r>
          </a:p>
        </p:txBody>
      </p:sp>
    </p:spTree>
    <p:extLst>
      <p:ext uri="{BB962C8B-B14F-4D97-AF65-F5344CB8AC3E}">
        <p14:creationId xmlns:p14="http://schemas.microsoft.com/office/powerpoint/2010/main" val="2617268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</TotalTime>
  <Words>112</Words>
  <Application>Microsoft Office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Isothermal Flow Laws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Isothermal Flow Laws</dc:title>
  <dc:creator>Rebecca</dc:creator>
  <cp:lastModifiedBy>Rebecca</cp:lastModifiedBy>
  <cp:revision>16</cp:revision>
  <dcterms:created xsi:type="dcterms:W3CDTF">2018-10-30T02:19:13Z</dcterms:created>
  <dcterms:modified xsi:type="dcterms:W3CDTF">2018-10-31T21:24:36Z</dcterms:modified>
</cp:coreProperties>
</file>